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4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85" r:id="rId24"/>
    <p:sldId id="349" r:id="rId25"/>
    <p:sldId id="350" r:id="rId26"/>
    <p:sldId id="348" r:id="rId27"/>
    <p:sldId id="353" r:id="rId28"/>
    <p:sldId id="264" r:id="rId29"/>
    <p:sldId id="262" r:id="rId30"/>
    <p:sldId id="263" r:id="rId31"/>
    <p:sldId id="265" r:id="rId32"/>
    <p:sldId id="266" r:id="rId33"/>
    <p:sldId id="356" r:id="rId34"/>
    <p:sldId id="282" r:id="rId35"/>
    <p:sldId id="301" r:id="rId36"/>
    <p:sldId id="291" r:id="rId37"/>
    <p:sldId id="298" r:id="rId38"/>
    <p:sldId id="300" r:id="rId39"/>
    <p:sldId id="299" r:id="rId40"/>
    <p:sldId id="285" r:id="rId41"/>
    <p:sldId id="286" r:id="rId42"/>
    <p:sldId id="305" r:id="rId43"/>
    <p:sldId id="360" r:id="rId44"/>
    <p:sldId id="359" r:id="rId45"/>
    <p:sldId id="362" r:id="rId46"/>
    <p:sldId id="289" r:id="rId47"/>
    <p:sldId id="290" r:id="rId48"/>
    <p:sldId id="287" r:id="rId49"/>
    <p:sldId id="363" r:id="rId50"/>
    <p:sldId id="295" r:id="rId51"/>
    <p:sldId id="283" r:id="rId52"/>
    <p:sldId id="284" r:id="rId53"/>
    <p:sldId id="306" r:id="rId54"/>
    <p:sldId id="364" r:id="rId55"/>
    <p:sldId id="292" r:id="rId56"/>
    <p:sldId id="293" r:id="rId57"/>
    <p:sldId id="303" r:id="rId58"/>
    <p:sldId id="304" r:id="rId59"/>
    <p:sldId id="297" r:id="rId60"/>
    <p:sldId id="361" r:id="rId61"/>
    <p:sldId id="380" r:id="rId62"/>
    <p:sldId id="366" r:id="rId63"/>
    <p:sldId id="365" r:id="rId64"/>
    <p:sldId id="381" r:id="rId65"/>
    <p:sldId id="369" r:id="rId66"/>
    <p:sldId id="370" r:id="rId67"/>
    <p:sldId id="386" r:id="rId68"/>
    <p:sldId id="383" r:id="rId69"/>
    <p:sldId id="368" r:id="rId70"/>
    <p:sldId id="373" r:id="rId71"/>
    <p:sldId id="382" r:id="rId72"/>
    <p:sldId id="371" r:id="rId73"/>
    <p:sldId id="372" r:id="rId74"/>
    <p:sldId id="376" r:id="rId75"/>
    <p:sldId id="384" r:id="rId76"/>
    <p:sldId id="374" r:id="rId77"/>
    <p:sldId id="375" r:id="rId78"/>
    <p:sldId id="377" r:id="rId79"/>
    <p:sldId id="378" r:id="rId80"/>
    <p:sldId id="379" r:id="rId81"/>
    <p:sldId id="307" r:id="rId82"/>
    <p:sldId id="325" r:id="rId83"/>
    <p:sldId id="328" r:id="rId84"/>
    <p:sldId id="326" r:id="rId85"/>
    <p:sldId id="327" r:id="rId86"/>
    <p:sldId id="308" r:id="rId87"/>
    <p:sldId id="309" r:id="rId88"/>
    <p:sldId id="310" r:id="rId89"/>
    <p:sldId id="311" r:id="rId90"/>
    <p:sldId id="312" r:id="rId91"/>
    <p:sldId id="313" r:id="rId92"/>
    <p:sldId id="314" r:id="rId93"/>
    <p:sldId id="315" r:id="rId94"/>
    <p:sldId id="316" r:id="rId95"/>
    <p:sldId id="317" r:id="rId96"/>
    <p:sldId id="318" r:id="rId97"/>
    <p:sldId id="319" r:id="rId98"/>
    <p:sldId id="320" r:id="rId99"/>
    <p:sldId id="321" r:id="rId100"/>
    <p:sldId id="322" r:id="rId101"/>
    <p:sldId id="331" r:id="rId102"/>
    <p:sldId id="395" r:id="rId103"/>
    <p:sldId id="396" r:id="rId104"/>
    <p:sldId id="387" r:id="rId105"/>
    <p:sldId id="389" r:id="rId106"/>
    <p:sldId id="392" r:id="rId107"/>
    <p:sldId id="393" r:id="rId108"/>
    <p:sldId id="390" r:id="rId109"/>
    <p:sldId id="391" r:id="rId110"/>
    <p:sldId id="394" r:id="rId111"/>
    <p:sldId id="323" r:id="rId112"/>
    <p:sldId id="324" r:id="rId113"/>
    <p:sldId id="332" r:id="rId114"/>
    <p:sldId id="333" r:id="rId115"/>
    <p:sldId id="334" r:id="rId116"/>
    <p:sldId id="335" r:id="rId117"/>
    <p:sldId id="336" r:id="rId118"/>
    <p:sldId id="337" r:id="rId119"/>
    <p:sldId id="329" r:id="rId120"/>
    <p:sldId id="357" r:id="rId121"/>
    <p:sldId id="358" r:id="rId122"/>
    <p:sldId id="330" r:id="rId1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5"/>
      <p:bold r:id="rId126"/>
      <p:italic r:id="rId127"/>
      <p:boldItalic r:id="rId1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>
        <p:scale>
          <a:sx n="66" d="100"/>
          <a:sy n="66" d="100"/>
        </p:scale>
        <p:origin x="-1110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0822c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3060f.pdf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for Multiple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one task to acquire data from multiple channel</a:t>
            </a:r>
          </a:p>
          <a:p>
            <a:pPr lvl="1"/>
            <a:r>
              <a:rPr lang="en-US" dirty="0" smtClean="0"/>
              <a:t>Always works for multiple AI or DI channels on the same device</a:t>
            </a:r>
          </a:p>
          <a:p>
            <a:pPr lvl="1"/>
            <a:r>
              <a:rPr lang="en-US" b="0" dirty="0" smtClean="0"/>
              <a:t>Sometimes works for multiple channels on different devices</a:t>
            </a:r>
          </a:p>
          <a:p>
            <a:pPr lvl="2"/>
            <a:r>
              <a:rPr lang="en-US" dirty="0" smtClean="0"/>
              <a:t>Consider carefully the time skew implications. Are the devices synchronized?</a:t>
            </a:r>
          </a:p>
          <a:p>
            <a:pPr lvl="2"/>
            <a:r>
              <a:rPr lang="en-US" b="0" dirty="0" smtClean="0"/>
              <a:t>E.g. </a:t>
            </a:r>
            <a:r>
              <a:rPr lang="en-US" b="0" dirty="0" err="1" smtClean="0"/>
              <a:t>cDAQ</a:t>
            </a:r>
            <a:r>
              <a:rPr lang="en-US" b="0" dirty="0" smtClean="0"/>
              <a:t> devices share a common clock</a:t>
            </a:r>
          </a:p>
          <a:p>
            <a:pPr lvl="2"/>
            <a:r>
              <a:rPr lang="en-US" dirty="0" smtClean="0"/>
              <a:t>PXI Devices can share a common clock</a:t>
            </a:r>
          </a:p>
          <a:p>
            <a:pPr lvl="2"/>
            <a:r>
              <a:rPr lang="en-US" b="0" dirty="0" smtClean="0"/>
              <a:t>USB devices will not have a common clock unless externally synchronized.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054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for Multiple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Specify multiple channels in the “physical channels” control</a:t>
            </a:r>
          </a:p>
          <a:p>
            <a:pPr lvl="1"/>
            <a:r>
              <a:rPr lang="en-US" dirty="0" smtClean="0"/>
              <a:t>Use commas to separate, and colons to specify ranges</a:t>
            </a:r>
            <a:endParaRPr lang="en-US" b="0" dirty="0" smtClean="0"/>
          </a:p>
          <a:p>
            <a:endParaRPr lang="en-US" b="0" dirty="0"/>
          </a:p>
          <a:p>
            <a:endParaRPr lang="en-US" b="0" dirty="0" smtClean="0"/>
          </a:p>
          <a:p>
            <a:r>
              <a:rPr lang="en-US" b="0" dirty="0" smtClean="0"/>
              <a:t>Using a loop to add multiple channels to a task</a:t>
            </a:r>
          </a:p>
          <a:p>
            <a:pPr lvl="1"/>
            <a:r>
              <a:rPr lang="en-US" dirty="0" smtClean="0"/>
              <a:t>Allows for different ranges per-channel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09999"/>
            <a:ext cx="4138612" cy="267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028825"/>
            <a:ext cx="38671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1690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Just like analog input, but write instead of read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2713"/>
            <a:ext cx="7648576" cy="245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35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Software Timed Output.vi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36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Timed, e.g. function generator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472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Continuous Hardware Timed Output.vi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7" y="1981200"/>
            <a:ext cx="866000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507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</a:t>
            </a:r>
            <a:r>
              <a:rPr lang="en-US" b="0" dirty="0" smtClean="0"/>
              <a:t>, with write updates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66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FirstHallSensorSimulator.vi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2" y="1929883"/>
            <a:ext cx="85534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62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Only update when you need to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98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Simulated Hall Effect Sensor.vi</a:t>
            </a:r>
            <a:endParaRPr lang="en-US" dirty="0"/>
          </a:p>
        </p:txBody>
      </p:sp>
      <p:pic>
        <p:nvPicPr>
          <p:cNvPr id="67587" name="Picture 3" descr="C:\UPVI\projects\2015MTUClass\me5990_spring2016\slides\Lecture20160322\SimHallSensor\SimHallSens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63812"/>
            <a:ext cx="8555760" cy="219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817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Input/Output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can do analog input, you can do digital input</a:t>
            </a:r>
          </a:p>
          <a:p>
            <a:r>
              <a:rPr lang="en-US" b="0" dirty="0" smtClean="0"/>
              <a:t>If you can do analog output, you can do digital output</a:t>
            </a:r>
          </a:p>
          <a:p>
            <a:r>
              <a:rPr lang="en-US" b="0" dirty="0" smtClean="0"/>
              <a:t>Look a the examples in the Example Finder</a:t>
            </a:r>
          </a:p>
          <a:p>
            <a:pPr lvl="1"/>
            <a:r>
              <a:rPr lang="en-US" dirty="0" smtClean="0"/>
              <a:t>Hardware Input/Output-&gt;DAQmx-&gt;Digital </a:t>
            </a:r>
            <a:r>
              <a:rPr lang="en-US" dirty="0" err="1" smtClean="0"/>
              <a:t>Input/Output</a:t>
            </a:r>
            <a:endParaRPr lang="en-US" b="0" dirty="0" smtClean="0"/>
          </a:p>
          <a:p>
            <a:r>
              <a:rPr lang="en-US" dirty="0" smtClean="0"/>
              <a:t>DEAL WITH 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7391400" cy="27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23903" y="6150582"/>
            <a:ext cx="30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Software-timed Digital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21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Input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4359690" cy="2240629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Measure TTL pulse </a:t>
            </a:r>
          </a:p>
          <a:p>
            <a:pPr lvl="1"/>
            <a:r>
              <a:rPr lang="en-US" b="0" dirty="0" smtClean="0"/>
              <a:t>Period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Pulse Width</a:t>
            </a:r>
          </a:p>
          <a:p>
            <a:pPr lvl="1"/>
            <a:r>
              <a:rPr lang="en-US" dirty="0" smtClean="0"/>
              <a:t>Count edges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3" y="3383629"/>
            <a:ext cx="893035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4" y="6048647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3874" y="6159255"/>
            <a:ext cx="27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CounterTimer</a:t>
            </a:r>
            <a:r>
              <a:rPr lang="en-US" dirty="0" smtClean="0"/>
              <a:t> SW-Timed.vi</a:t>
            </a:r>
            <a:endParaRPr lang="en-US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588290" y="1120302"/>
            <a:ext cx="4359690" cy="224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See NI Examples</a:t>
            </a:r>
          </a:p>
          <a:p>
            <a:r>
              <a:rPr lang="en-US" b="0" dirty="0" smtClean="0"/>
              <a:t>See Polymorphic “DAQmx Create Channel.vi”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223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Output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2240629"/>
          </a:xfrm>
        </p:spPr>
        <p:txBody>
          <a:bodyPr>
            <a:normAutofit/>
          </a:bodyPr>
          <a:lstStyle/>
          <a:p>
            <a:r>
              <a:rPr lang="en-US" b="0" dirty="0" smtClean="0"/>
              <a:t>Generate</a:t>
            </a:r>
          </a:p>
          <a:p>
            <a:pPr lvl="1"/>
            <a:r>
              <a:rPr lang="en-US" dirty="0" smtClean="0"/>
              <a:t>Single Pulse</a:t>
            </a:r>
          </a:p>
          <a:p>
            <a:pPr lvl="1"/>
            <a:r>
              <a:rPr lang="en-US" dirty="0" smtClean="0"/>
              <a:t>Pulse Train</a:t>
            </a:r>
          </a:p>
          <a:p>
            <a:r>
              <a:rPr lang="en-US" b="0" dirty="0" smtClean="0"/>
              <a:t>NI Examples</a:t>
            </a:r>
          </a:p>
          <a:p>
            <a:pPr lvl="1"/>
            <a:r>
              <a:rPr lang="en-US" dirty="0" smtClean="0"/>
              <a:t>Hardware I/O -&gt; DAQmx -&gt; Counter/Timer-&gt;*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411" y="5616330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71511" y="5726938"/>
            <a:ext cx="132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436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delay the start of acquisition until a certain event occurs</a:t>
            </a:r>
          </a:p>
          <a:p>
            <a:r>
              <a:rPr lang="en-US" b="0" dirty="0" smtClean="0"/>
              <a:t>Common Types:</a:t>
            </a:r>
          </a:p>
          <a:p>
            <a:pPr lvl="1"/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pPr lvl="1"/>
            <a:r>
              <a:rPr lang="en-US" b="1" dirty="0" smtClean="0"/>
              <a:t>Analog start trigger: </a:t>
            </a:r>
            <a:r>
              <a:rPr lang="en-US" dirty="0" smtClean="0"/>
              <a:t>start when a signal’s voltage rises above or falls below a certain level</a:t>
            </a:r>
          </a:p>
          <a:p>
            <a:pPr lvl="1"/>
            <a:r>
              <a:rPr lang="en-US" b="1" dirty="0" smtClean="0"/>
              <a:t>Digital reference trigger: </a:t>
            </a:r>
            <a:r>
              <a:rPr lang="en-US" dirty="0" smtClean="0"/>
              <a:t>similar to digital start, but may acquire pre-trigger samples</a:t>
            </a:r>
          </a:p>
          <a:p>
            <a:pPr lvl="1"/>
            <a:r>
              <a:rPr lang="en-US" b="1" dirty="0" smtClean="0"/>
              <a:t>Analog reference trigger:</a:t>
            </a:r>
            <a:r>
              <a:rPr lang="en-US" dirty="0" smtClean="0"/>
              <a:t> similar to analog start, but with pre-trigger samples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600" y="1143000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TTL Logic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Spec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examples of ways in which specifications are given.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3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range must be 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1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4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5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0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1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2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3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0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1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4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5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3555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Input, but “in reverse”</a:t>
            </a:r>
          </a:p>
          <a:p>
            <a:r>
              <a:rPr lang="en-US" b="0" dirty="0" smtClean="0"/>
              <a:t>Range: Voltage </a:t>
            </a:r>
            <a:r>
              <a:rPr lang="en-US" b="0" i="1" dirty="0" smtClean="0"/>
              <a:t>output</a:t>
            </a:r>
            <a:r>
              <a:rPr lang="en-US" b="0" dirty="0" smtClean="0"/>
              <a:t> range</a:t>
            </a:r>
          </a:p>
          <a:p>
            <a:r>
              <a:rPr lang="en-US" b="0" dirty="0" smtClean="0"/>
              <a:t>Polarity: Bipolar or unipolar </a:t>
            </a:r>
            <a:r>
              <a:rPr lang="en-US" b="0" i="1" dirty="0" smtClean="0"/>
              <a:t>output</a:t>
            </a:r>
            <a:endParaRPr lang="en-US" b="0" dirty="0" smtClean="0"/>
          </a:p>
          <a:p>
            <a:r>
              <a:rPr lang="en-US" b="0" dirty="0" smtClean="0"/>
              <a:t>Gain: Typically only the working range is specified. </a:t>
            </a:r>
          </a:p>
          <a:p>
            <a:pPr lvl="1"/>
            <a:r>
              <a:rPr lang="en-US" b="0" dirty="0" smtClean="0"/>
              <a:t>Selectable gains/working ranges far less common for output</a:t>
            </a:r>
          </a:p>
          <a:p>
            <a:r>
              <a:rPr lang="en-US" b="0" dirty="0" smtClean="0"/>
              <a:t>Resolution: Specifies minimum </a:t>
            </a:r>
            <a:r>
              <a:rPr lang="en-US" b="0" i="1" dirty="0" smtClean="0"/>
              <a:t>output</a:t>
            </a:r>
            <a:r>
              <a:rPr lang="en-US" b="0" dirty="0" smtClean="0"/>
              <a:t> step size</a:t>
            </a:r>
          </a:p>
          <a:p>
            <a:r>
              <a:rPr lang="en-US" b="0" dirty="0" smtClean="0"/>
              <a:t>Differential/Single Ended: yes, but</a:t>
            </a:r>
          </a:p>
          <a:p>
            <a:pPr lvl="1"/>
            <a:r>
              <a:rPr lang="en-US" dirty="0" smtClean="0"/>
              <a:t>Almost always single ended</a:t>
            </a:r>
          </a:p>
          <a:p>
            <a:pPr lvl="1"/>
            <a:r>
              <a:rPr lang="en-US" b="0" dirty="0" smtClean="0"/>
              <a:t>Why? Because we’re now the output. We choose the reference.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2820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</a:t>
            </a:r>
          </a:p>
          <a:p>
            <a:r>
              <a:rPr lang="en-US" b="0" dirty="0" smtClean="0"/>
              <a:t>Timing: Hardware or software timed</a:t>
            </a:r>
          </a:p>
          <a:p>
            <a:pPr lvl="1"/>
            <a:r>
              <a:rPr lang="en-US" dirty="0" smtClean="0"/>
              <a:t>Devices more likely to be software timed than their AI counterparts</a:t>
            </a:r>
          </a:p>
          <a:p>
            <a:r>
              <a:rPr lang="en-US" b="0" dirty="0" smtClean="0"/>
              <a:t>Sample rate: Samples-per-second</a:t>
            </a:r>
          </a:p>
          <a:p>
            <a:pPr lvl="1"/>
            <a:r>
              <a:rPr lang="en-US" dirty="0" smtClean="0"/>
              <a:t>Channels not multiplexed</a:t>
            </a:r>
          </a:p>
          <a:p>
            <a:pPr lvl="1"/>
            <a:r>
              <a:rPr lang="en-US" dirty="0" smtClean="0"/>
              <a:t>Other hardware limitations prevent simultaneous update on most devices</a:t>
            </a:r>
          </a:p>
          <a:p>
            <a:pPr lvl="1"/>
            <a:r>
              <a:rPr lang="en-US" b="0" dirty="0" smtClean="0"/>
              <a:t>Look at spec sheet to determin</a:t>
            </a:r>
            <a:r>
              <a:rPr lang="en-US" dirty="0" smtClean="0"/>
              <a:t>e maximum sample rate for N channels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www.ni.com/pdf/manuals/370822c.pdf</a:t>
            </a:r>
            <a:endParaRPr lang="en-US" dirty="0" smtClean="0"/>
          </a:p>
          <a:p>
            <a:r>
              <a:rPr lang="en-US" b="0" i="1" dirty="0" smtClean="0"/>
              <a:t>New: Slew rate: maximum rate of change for output</a:t>
            </a:r>
          </a:p>
          <a:p>
            <a:r>
              <a:rPr lang="en-US" b="0" i="1" dirty="0" smtClean="0"/>
              <a:t>New: Settling time: time required after a step change to achieve stable output.*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6172200"/>
            <a:ext cx="665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*Actually, ADCs have a settling time, but it’s not usually a limiting factor.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4648200"/>
            <a:ext cx="8686800" cy="1477963"/>
          </a:xfrm>
        </p:spPr>
        <p:txBody>
          <a:bodyPr/>
          <a:lstStyle/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5538" name="Picture 2" descr="Given a step response at the input, this diagram explains the amplifier's settling tim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143000"/>
            <a:ext cx="5657850" cy="47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3575" y="5878813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http://www.planetanalog.com/author.asp?section_id=3062&amp;doc_id=560483</a:t>
            </a:r>
          </a:p>
        </p:txBody>
      </p:sp>
    </p:spTree>
    <p:extLst>
      <p:ext uri="{BB962C8B-B14F-4D97-AF65-F5344CB8AC3E}">
        <p14:creationId xmlns:p14="http://schemas.microsoft.com/office/powerpoint/2010/main" val="3512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of Slew Rate and Settling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the effects on output frequency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example I spent 90 minutes 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5726" cy="425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Wide variety of implementations—the following statements are </a:t>
            </a:r>
            <a:r>
              <a:rPr lang="en-US" b="0" i="1" dirty="0" smtClean="0"/>
              <a:t>most often</a:t>
            </a:r>
            <a:r>
              <a:rPr lang="en-US" b="0" dirty="0" smtClean="0"/>
              <a:t> true</a:t>
            </a:r>
          </a:p>
          <a:p>
            <a:r>
              <a:rPr lang="en-US" b="0" dirty="0" smtClean="0"/>
              <a:t>Read the specs and docs!</a:t>
            </a:r>
          </a:p>
          <a:p>
            <a:r>
              <a:rPr lang="en-US" b="0" dirty="0" smtClean="0"/>
              <a:t>Digital lines act like analog inputs or outputs </a:t>
            </a:r>
            <a:r>
              <a:rPr lang="en-US" b="0" i="1" dirty="0" smtClean="0"/>
              <a:t>EXCEPT</a:t>
            </a:r>
            <a:r>
              <a:rPr lang="en-US" b="0" dirty="0" smtClean="0"/>
              <a:t>:</a:t>
            </a:r>
          </a:p>
          <a:p>
            <a:pPr lvl="1"/>
            <a:r>
              <a:rPr lang="en-US" dirty="0" smtClean="0"/>
              <a:t>Lines typically bidirectional (may be configured to be either input or output)</a:t>
            </a:r>
          </a:p>
          <a:p>
            <a:pPr lvl="1"/>
            <a:r>
              <a:rPr lang="en-US" dirty="0" smtClean="0"/>
              <a:t>Lines are, of course, </a:t>
            </a:r>
            <a:r>
              <a:rPr lang="en-US" i="1" dirty="0" smtClean="0"/>
              <a:t>digital. </a:t>
            </a:r>
            <a:r>
              <a:rPr lang="en-US" dirty="0" smtClean="0"/>
              <a:t>Only read or generate two states called:</a:t>
            </a:r>
          </a:p>
          <a:p>
            <a:pPr lvl="2"/>
            <a:r>
              <a:rPr lang="en-US" dirty="0" smtClean="0"/>
              <a:t>High and Low</a:t>
            </a:r>
          </a:p>
          <a:p>
            <a:pPr lvl="2"/>
            <a:r>
              <a:rPr lang="en-US" dirty="0" smtClean="0"/>
              <a:t>On and Off</a:t>
            </a:r>
          </a:p>
          <a:p>
            <a:pPr lvl="2"/>
            <a:r>
              <a:rPr lang="en-US" dirty="0" smtClean="0"/>
              <a:t>One and Zero</a:t>
            </a:r>
          </a:p>
          <a:p>
            <a:pPr lvl="2"/>
            <a:r>
              <a:rPr lang="en-US" dirty="0" smtClean="0"/>
              <a:t>Etc.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139934"/>
            <a:ext cx="65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counting the “high-Z” state, meaning “not driven high or low”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Lines often grouped into “ports”</a:t>
            </a:r>
          </a:p>
          <a:p>
            <a:pPr lvl="1"/>
            <a:r>
              <a:rPr lang="en-US" dirty="0"/>
              <a:t>Ports are typically 4 or 8 bits</a:t>
            </a:r>
          </a:p>
          <a:p>
            <a:pPr lvl="1"/>
            <a:r>
              <a:rPr lang="en-US" dirty="0" smtClean="0"/>
              <a:t>Sometimes only ports, not </a:t>
            </a:r>
            <a:r>
              <a:rPr lang="en-US" dirty="0"/>
              <a:t>individual lines may be configured to be input or output</a:t>
            </a:r>
          </a:p>
          <a:p>
            <a:pPr lvl="1"/>
            <a:r>
              <a:rPr lang="en-US" dirty="0"/>
              <a:t>Binary numbers may be written to ports in </a:t>
            </a:r>
            <a:r>
              <a:rPr lang="en-US" dirty="0" smtClean="0"/>
              <a:t>software</a:t>
            </a:r>
            <a:endParaRPr lang="en-US" b="0" dirty="0" smtClean="0"/>
          </a:p>
          <a:p>
            <a:r>
              <a:rPr lang="en-US" b="0" dirty="0" smtClean="0"/>
              <a:t>Same timing specifications apply to DIO lines:</a:t>
            </a:r>
          </a:p>
          <a:p>
            <a:pPr lvl="1"/>
            <a:r>
              <a:rPr lang="en-US" dirty="0" smtClean="0"/>
              <a:t>Hardware or software timing</a:t>
            </a:r>
          </a:p>
          <a:p>
            <a:pPr lvl="2"/>
            <a:r>
              <a:rPr lang="en-US" i="1" dirty="0" smtClean="0"/>
              <a:t>More likely to be software-only</a:t>
            </a:r>
          </a:p>
          <a:p>
            <a:pPr lvl="1"/>
            <a:r>
              <a:rPr lang="en-US" dirty="0" smtClean="0"/>
              <a:t>Sample speed for hardware timed acquisitions</a:t>
            </a:r>
          </a:p>
          <a:p>
            <a:pPr lvl="1"/>
            <a:r>
              <a:rPr lang="en-US" b="0" dirty="0" smtClean="0"/>
              <a:t>Slew rate </a:t>
            </a:r>
            <a:r>
              <a:rPr lang="en-US" sz="2400" dirty="0" smtClean="0"/>
              <a:t>→</a:t>
            </a:r>
            <a:r>
              <a:rPr lang="en-US" b="0" dirty="0" smtClean="0"/>
              <a:t> Rise time</a:t>
            </a:r>
          </a:p>
          <a:p>
            <a:pPr lvl="1"/>
            <a:r>
              <a:rPr lang="en-US" dirty="0" smtClean="0"/>
              <a:t>Settling time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01" y="1524000"/>
            <a:ext cx="1855596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MAX DIO Test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Follow along with this underwhelming example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52" y="1676400"/>
            <a:ext cx="6807896" cy="44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Logic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195169"/>
            <a:ext cx="742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Levels are specified depending on whether they are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guarantees that outputs are always in the correct range for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820561" y="1251466"/>
            <a:ext cx="1460143" cy="5239265"/>
            <a:chOff x="3820561" y="1251466"/>
            <a:chExt cx="1460143" cy="5239265"/>
          </a:xfrm>
        </p:grpSpPr>
        <p:sp>
          <p:nvSpPr>
            <p:cNvPr id="3" name="Oval 2"/>
            <p:cNvSpPr/>
            <p:nvPr/>
          </p:nvSpPr>
          <p:spPr>
            <a:xfrm>
              <a:off x="3962400" y="1251466"/>
              <a:ext cx="914400" cy="484453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0561" y="6121399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Most Devices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logic level 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8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comparator to help an analog signal conform to your digital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0"/>
            <a:ext cx="4876800" cy="390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35052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449763"/>
          </a:xfrm>
        </p:spPr>
        <p:txBody>
          <a:bodyPr/>
          <a:lstStyle/>
          <a:p>
            <a:r>
              <a:rPr lang="en-US" b="0" dirty="0" smtClean="0"/>
              <a:t>Many digital terminals mapped to multiple functions via software</a:t>
            </a:r>
          </a:p>
          <a:p>
            <a:pPr lvl="1"/>
            <a:r>
              <a:rPr lang="en-US" dirty="0" smtClean="0"/>
              <a:t>Allows more device functionality without increased connection count, cost and complexity</a:t>
            </a:r>
            <a:endParaRPr lang="en-US" b="0" dirty="0" smtClean="0"/>
          </a:p>
          <a:p>
            <a:r>
              <a:rPr lang="en-US" b="0" dirty="0" smtClean="0"/>
              <a:t>In NI terminology, these are “PFI” lines</a:t>
            </a:r>
          </a:p>
          <a:p>
            <a:r>
              <a:rPr lang="en-US" b="0" dirty="0" smtClean="0"/>
              <a:t>Some lines will automatically map to default values depending on the software configuration</a:t>
            </a:r>
          </a:p>
          <a:p>
            <a:r>
              <a:rPr lang="en-US" b="0" dirty="0" smtClean="0"/>
              <a:t>Some lines will need to be explicitly assigned in software</a:t>
            </a:r>
          </a:p>
          <a:p>
            <a:r>
              <a:rPr lang="en-US" i="1" dirty="0" smtClean="0"/>
              <a:t>Make sure that you can map every function you intend to use to its own terminal simultaneously.</a:t>
            </a:r>
          </a:p>
          <a:p>
            <a:r>
              <a:rPr lang="en-US" b="0" dirty="0" err="1" smtClean="0">
                <a:hlinkClick r:id="rId2"/>
              </a:rPr>
              <a:t>myDAQ</a:t>
            </a:r>
            <a:r>
              <a:rPr lang="en-US" b="0" dirty="0" smtClean="0">
                <a:hlinkClick r:id="rId2"/>
              </a:rPr>
              <a:t> User Manual, DIO section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PFI (Programmable Function Inputs) 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NI-MAX to find function </a:t>
            </a:r>
            <a:r>
              <a:rPr lang="en-US" dirty="0" smtClean="0"/>
              <a:t>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 mappings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15" y="1711325"/>
            <a:ext cx="6223569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524000" y="2667000"/>
            <a:ext cx="1371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8600" y="5943600"/>
            <a:ext cx="990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Counter/Timers are a special class of digital I/O specifically designed for—you guessed it—counting and timing.</a:t>
            </a:r>
          </a:p>
          <a:p>
            <a:r>
              <a:rPr lang="en-US" b="0" dirty="0" smtClean="0"/>
              <a:t>They can operate in several modes, as configured by software</a:t>
            </a:r>
          </a:p>
          <a:p>
            <a:pPr lvl="1"/>
            <a:r>
              <a:rPr lang="en-US" dirty="0" smtClean="0"/>
              <a:t>Measure or Generate</a:t>
            </a:r>
          </a:p>
          <a:p>
            <a:pPr lvl="1"/>
            <a:r>
              <a:rPr lang="en-US" b="0" dirty="0" smtClean="0"/>
              <a:t>Single Pulses or Pulse Trains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7900"/>
            <a:ext cx="5105400" cy="30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Counter/Timers may be used to read Quadrature Encoders</a:t>
            </a:r>
          </a:p>
          <a:p>
            <a:pPr marL="0" indent="0" algn="ctr">
              <a:buNone/>
            </a:pPr>
            <a:r>
              <a:rPr lang="en-US" sz="1800" b="0" dirty="0" smtClean="0"/>
              <a:t>(Linear or Rotary)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32" y="6158128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http://www.orientalmotor.com/technology/articles/servo-motor-glossary.html</a:t>
            </a:r>
          </a:p>
        </p:txBody>
      </p:sp>
      <p:pic>
        <p:nvPicPr>
          <p:cNvPr id="67586" name="Picture 2" descr="thrust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99" y="3218080"/>
            <a:ext cx="5085196" cy="29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7611661">
            <a:off x="6714020" y="50671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Generates two pulse trains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7239000" y="4800600"/>
            <a:ext cx="653895" cy="377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8" name="Picture 4" descr="Image result for rotary encod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33849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://www.newall.com/upload/content/images/led_inc_ma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2077544"/>
            <a:ext cx="3024898" cy="11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Quadrature Encoders</a:t>
            </a:r>
          </a:p>
          <a:p>
            <a:r>
              <a:rPr lang="en-US" b="0" dirty="0" smtClean="0"/>
              <a:t>Count rising edges on A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8610" name="Picture 2" descr="http://www.robotoid.com/appnotes/images/quad-encoding-wave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2133600"/>
            <a:ext cx="6715782" cy="37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1732" y="6043999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http://www.robotoid.com/appnotes/images/quad-encoding-waveform.png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7704" y="48903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high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1028" y="2955572"/>
            <a:ext cx="12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of:</a:t>
            </a:r>
          </a:p>
          <a:p>
            <a:pPr lvl="2"/>
            <a:r>
              <a:rPr lang="en-US" b="0" dirty="0" smtClean="0"/>
              <a:t>one or more data points </a:t>
            </a:r>
          </a:p>
          <a:p>
            <a:pPr lvl="2"/>
            <a:r>
              <a:rPr lang="en-US" b="0" dirty="0" smtClean="0"/>
              <a:t>on one or more channels </a:t>
            </a:r>
          </a:p>
          <a:p>
            <a:pPr lvl="2"/>
            <a:r>
              <a:rPr lang="en-US" b="0" i="1" dirty="0" smtClean="0"/>
              <a:t>of the same type</a:t>
            </a:r>
            <a:endParaRPr lang="en-US" b="0" dirty="0" smtClean="0"/>
          </a:p>
          <a:p>
            <a:pPr lvl="2"/>
            <a:r>
              <a:rPr lang="en-US" dirty="0"/>
              <a:t>and </a:t>
            </a:r>
            <a:r>
              <a:rPr lang="en-US" i="1" dirty="0" smtClean="0"/>
              <a:t>on the same device </a:t>
            </a:r>
            <a:r>
              <a:rPr lang="en-US" dirty="0" smtClean="0"/>
              <a:t>(usually)</a:t>
            </a:r>
            <a:r>
              <a:rPr lang="en-US" b="0" dirty="0" smtClean="0"/>
              <a:t>.</a:t>
            </a:r>
          </a:p>
          <a:p>
            <a:pPr lvl="1"/>
            <a:r>
              <a:rPr lang="en-US" dirty="0" smtClean="0"/>
              <a:t>Scale: a calibration curve for Analog Input or Analog Outputs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</a:t>
            </a:r>
            <a:r>
              <a:rPr lang="en-US" b="0" dirty="0" smtClean="0"/>
              <a:t>: Open a device for further access</a:t>
            </a:r>
          </a:p>
          <a:p>
            <a:pPr lvl="1"/>
            <a:r>
              <a:rPr lang="en-US" sz="1800" dirty="0" smtClean="0"/>
              <a:t>In other drivers: “open” or “initialize”</a:t>
            </a:r>
            <a:endParaRPr lang="en-US" sz="18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Clear</a:t>
            </a:r>
            <a:r>
              <a:rPr lang="en-US" b="0" dirty="0" smtClean="0"/>
              <a:t>: okay, now close the device and free the resources</a:t>
            </a:r>
          </a:p>
          <a:p>
            <a:pPr lvl="1"/>
            <a:r>
              <a:rPr lang="en-US" sz="1800" dirty="0" smtClean="0"/>
              <a:t>In other drivers: “close” or “finalize”</a:t>
            </a:r>
            <a:endParaRPr lang="en-US" sz="18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143000"/>
            <a:ext cx="41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Voltage – SW-Timed – Jitter.vi example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676400"/>
            <a:ext cx="5791200" cy="449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437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Finite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Hardware Timing better than Software?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38264</TotalTime>
  <Words>5913</Words>
  <Application>Microsoft Office PowerPoint</Application>
  <PresentationFormat>On-screen Show (4:3)</PresentationFormat>
  <Paragraphs>1535</Paragraphs>
  <Slides>122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9" baseType="lpstr">
      <vt:lpstr>Arial</vt:lpstr>
      <vt:lpstr>Dotum</vt:lpstr>
      <vt:lpstr>Times New Roman</vt:lpstr>
      <vt:lpstr>Calibri</vt:lpstr>
      <vt:lpstr>Courier New</vt:lpstr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Reading a Spec Sheet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Recall: Analog Input</vt:lpstr>
      <vt:lpstr>Analog Output</vt:lpstr>
      <vt:lpstr>Analog Output Hardware</vt:lpstr>
      <vt:lpstr>Analog Output</vt:lpstr>
      <vt:lpstr>Analog Output Hardware: Timing</vt:lpstr>
      <vt:lpstr>Analog Output Hardware: Timing</vt:lpstr>
      <vt:lpstr>Affect of Slew Rate and Settling Time</vt:lpstr>
      <vt:lpstr>Cool example I spent 90 minutes on</vt:lpstr>
      <vt:lpstr>Digital I/O Hardware</vt:lpstr>
      <vt:lpstr>Digital I/O Hardware</vt:lpstr>
      <vt:lpstr>Using MAX DIO Test Panel</vt:lpstr>
      <vt:lpstr>Understanding Logic Levels</vt:lpstr>
      <vt:lpstr>Many more logic families</vt:lpstr>
      <vt:lpstr>How to solve logic level problems</vt:lpstr>
      <vt:lpstr>Analog to Digital</vt:lpstr>
      <vt:lpstr>Reconfiguration Terminals</vt:lpstr>
      <vt:lpstr>Reconfiguration Terminals</vt:lpstr>
      <vt:lpstr>Counter/Timers—Special DIO</vt:lpstr>
      <vt:lpstr>Counter/Timers—Special DIO</vt:lpstr>
      <vt:lpstr>Counter/Timers—Special DIO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Hardware Timing better than Software?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Acquiring for Multiple Channels</vt:lpstr>
      <vt:lpstr>Acquiring for Multiple Channels</vt:lpstr>
      <vt:lpstr>Analog Output Software</vt:lpstr>
      <vt:lpstr>Analog Output Software</vt:lpstr>
      <vt:lpstr>Analog Output Software</vt:lpstr>
      <vt:lpstr>Analog Output Software</vt:lpstr>
      <vt:lpstr>Digital Input/Output</vt:lpstr>
      <vt:lpstr>Counter/Timer Input</vt:lpstr>
      <vt:lpstr>Counter/Timer Output</vt:lpstr>
      <vt:lpstr>Triggering</vt:lpstr>
      <vt:lpstr>Triggering</vt:lpstr>
      <vt:lpstr>Digital Start Triggering</vt:lpstr>
      <vt:lpstr>Problems with Digital Triggers</vt:lpstr>
      <vt:lpstr>Problems with Digital Triggers</vt:lpstr>
      <vt:lpstr>Problems with Digital Triggers</vt:lpstr>
      <vt:lpstr>Problems with Digital Triggers</vt:lpstr>
      <vt:lpstr>Problems with Digital Triggers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198</cp:revision>
  <cp:lastPrinted>2016-02-20T13:00:05Z</cp:lastPrinted>
  <dcterms:created xsi:type="dcterms:W3CDTF">2015-03-13T14:22:56Z</dcterms:created>
  <dcterms:modified xsi:type="dcterms:W3CDTF">2016-03-24T11:31:51Z</dcterms:modified>
</cp:coreProperties>
</file>